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4"/>
  </p:sldMasterIdLst>
  <p:handoutMasterIdLst>
    <p:handoutMasterId r:id="rId22"/>
  </p:handoutMasterIdLst>
  <p:sldIdLst>
    <p:sldId id="256" r:id="rId5"/>
    <p:sldId id="257" r:id="rId6"/>
    <p:sldId id="258" r:id="rId7"/>
    <p:sldId id="286" r:id="rId8"/>
    <p:sldId id="287" r:id="rId9"/>
    <p:sldId id="289" r:id="rId10"/>
    <p:sldId id="297" r:id="rId11"/>
    <p:sldId id="298" r:id="rId12"/>
    <p:sldId id="299" r:id="rId13"/>
    <p:sldId id="301" r:id="rId14"/>
    <p:sldId id="308" r:id="rId15"/>
    <p:sldId id="304" r:id="rId16"/>
    <p:sldId id="305" r:id="rId17"/>
    <p:sldId id="307" r:id="rId18"/>
    <p:sldId id="309" r:id="rId19"/>
    <p:sldId id="310" r:id="rId20"/>
    <p:sldId id="312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0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4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7.wmf"/><Relationship Id="rId7" Type="http://schemas.openxmlformats.org/officeDocument/2006/relationships/image" Target="../media/image47.wmf"/><Relationship Id="rId12" Type="http://schemas.openxmlformats.org/officeDocument/2006/relationships/image" Target="../media/image65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4.wmf"/><Relationship Id="rId5" Type="http://schemas.openxmlformats.org/officeDocument/2006/relationships/image" Target="../media/image59.wmf"/><Relationship Id="rId10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5.wmf"/><Relationship Id="rId5" Type="http://schemas.openxmlformats.org/officeDocument/2006/relationships/image" Target="../media/image70.wmf"/><Relationship Id="rId10" Type="http://schemas.openxmlformats.org/officeDocument/2006/relationships/image" Target="../media/image74.wmf"/><Relationship Id="rId4" Type="http://schemas.openxmlformats.org/officeDocument/2006/relationships/image" Target="../media/image69.wmf"/><Relationship Id="rId9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F3F4CA-8EB3-4A8E-86B1-57710A28F8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A6E59-2A41-4543-BF54-EDA32112E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1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A74C-196E-45B1-8F6E-309A51E5CD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77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2970D-8F3E-4756-933F-C1EFF9A129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55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79A8-2FD2-4EC5-906F-F37EBA432B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14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8E29F-FD8E-41BF-9168-C2574F35D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77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2D3F-C9FC-4088-8E41-666D16E20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65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3B485-A540-4645-9826-39AA4DA763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28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EA500-93D2-444C-9C29-D2C4B4A489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99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CDF27-176D-4995-A2A1-137462FCE3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9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9DF56-8F1E-454C-9F5F-EE37FCF8B5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87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7DBB-AC51-41C9-BFCC-180FBD8469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89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A53B38-3E13-4F81-9A33-21967FBE57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31.bin"/><Relationship Id="rId7" Type="http://schemas.openxmlformats.org/officeDocument/2006/relationships/image" Target="../media/image3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Relationship Id="rId9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3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8.wmf"/><Relationship Id="rId9" Type="http://schemas.openxmlformats.org/officeDocument/2006/relationships/image" Target="../media/image4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37.jpeg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37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png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4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2.bin"/><Relationship Id="rId22" Type="http://schemas.openxmlformats.org/officeDocument/2006/relationships/image" Target="../media/image4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image" Target="../media/image5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11" Type="http://schemas.openxmlformats.org/officeDocument/2006/relationships/image" Target="../media/image36.wmf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49.bin"/><Relationship Id="rId4" Type="http://schemas.openxmlformats.org/officeDocument/2006/relationships/image" Target="../media/image51.wmf"/><Relationship Id="rId9" Type="http://schemas.openxmlformats.org/officeDocument/2006/relationships/image" Target="../media/image3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62.bin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57.bin"/><Relationship Id="rId25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png"/><Relationship Id="rId20" Type="http://schemas.openxmlformats.org/officeDocument/2006/relationships/image" Target="../media/image61.wmf"/><Relationship Id="rId29" Type="http://schemas.openxmlformats.org/officeDocument/2006/relationships/image" Target="../media/image65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5.bin"/><Relationship Id="rId24" Type="http://schemas.openxmlformats.org/officeDocument/2006/relationships/oleObject" Target="../embeddings/oleObject61.bin"/><Relationship Id="rId5" Type="http://schemas.openxmlformats.org/officeDocument/2006/relationships/oleObject" Target="../embeddings/oleObject52.bin"/><Relationship Id="rId15" Type="http://schemas.openxmlformats.org/officeDocument/2006/relationships/image" Target="../media/image37.jpeg"/><Relationship Id="rId23" Type="http://schemas.openxmlformats.org/officeDocument/2006/relationships/oleObject" Target="../embeddings/oleObject60.bin"/><Relationship Id="rId28" Type="http://schemas.openxmlformats.org/officeDocument/2006/relationships/oleObject" Target="../embeddings/oleObject63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60.wmf"/><Relationship Id="rId22" Type="http://schemas.openxmlformats.org/officeDocument/2006/relationships/image" Target="../media/image62.wmf"/><Relationship Id="rId27" Type="http://schemas.openxmlformats.org/officeDocument/2006/relationships/image" Target="../media/image6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50.png"/><Relationship Id="rId26" Type="http://schemas.openxmlformats.org/officeDocument/2006/relationships/oleObject" Target="../embeddings/oleObject75.bin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2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70.wmf"/><Relationship Id="rId17" Type="http://schemas.openxmlformats.org/officeDocument/2006/relationships/image" Target="../media/image72.wmf"/><Relationship Id="rId25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0.bin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74.wmf"/><Relationship Id="rId5" Type="http://schemas.openxmlformats.org/officeDocument/2006/relationships/oleObject" Target="../embeddings/oleObject65.bin"/><Relationship Id="rId15" Type="http://schemas.openxmlformats.org/officeDocument/2006/relationships/image" Target="../media/image37.jpeg"/><Relationship Id="rId23" Type="http://schemas.openxmlformats.org/officeDocument/2006/relationships/oleObject" Target="../embeddings/oleObject73.bin"/><Relationship Id="rId10" Type="http://schemas.openxmlformats.org/officeDocument/2006/relationships/image" Target="../media/image69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66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71.wmf"/><Relationship Id="rId22" Type="http://schemas.openxmlformats.org/officeDocument/2006/relationships/image" Target="../media/image73.wmf"/><Relationship Id="rId27" Type="http://schemas.openxmlformats.org/officeDocument/2006/relationships/image" Target="../media/image7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6.png"/><Relationship Id="rId4" Type="http://schemas.openxmlformats.org/officeDocument/2006/relationships/image" Target="../media/image7.wmf"/><Relationship Id="rId9" Type="http://schemas.openxmlformats.org/officeDocument/2006/relationships/image" Target="../media/image1.jpeg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6.png"/><Relationship Id="rId4" Type="http://schemas.openxmlformats.org/officeDocument/2006/relationships/image" Target="../media/image12.wmf"/><Relationship Id="rId9" Type="http://schemas.openxmlformats.org/officeDocument/2006/relationships/image" Target="../media/image1.jpeg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6.png"/><Relationship Id="rId4" Type="http://schemas.openxmlformats.org/officeDocument/2006/relationships/image" Target="../media/image17.wmf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6.png"/><Relationship Id="rId4" Type="http://schemas.openxmlformats.org/officeDocument/2006/relationships/image" Target="../media/image21.wmf"/><Relationship Id="rId9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6.png"/><Relationship Id="rId4" Type="http://schemas.openxmlformats.org/officeDocument/2006/relationships/image" Target="../media/image25.wmf"/><Relationship Id="rId9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6.png"/><Relationship Id="rId4" Type="http://schemas.openxmlformats.org/officeDocument/2006/relationships/image" Target="../media/image29.wmf"/><Relationship Id="rId9" Type="http://schemas.openxmlformats.org/officeDocument/2006/relationships/image" Target="../media/image1.jpeg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dirty="0" smtClean="0"/>
              <a:t>11.1 </a:t>
            </a:r>
            <a:r>
              <a:rPr lang="en-US" altLang="en-US" sz="4400" dirty="0" smtClean="0">
                <a:latin typeface="Georgia" panose="02040502050405020303" pitchFamily="18" charset="0"/>
              </a:rPr>
              <a:t>Simplifying Rational Expressions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Monomials and Binomials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dirty="0" smtClean="0"/>
              <a:t>11.2 </a:t>
            </a:r>
            <a:r>
              <a:rPr lang="en-US" altLang="en-US" sz="4400" dirty="0" smtClean="0">
                <a:latin typeface="Georgia" panose="02040502050405020303" pitchFamily="18" charset="0"/>
              </a:rPr>
              <a:t>Multiplying and Dividing </a:t>
            </a:r>
            <a:r>
              <a:rPr lang="en-US" altLang="en-US" sz="4400" dirty="0" smtClean="0">
                <a:latin typeface="Georgia" panose="02040502050405020303" pitchFamily="18" charset="0"/>
              </a:rPr>
              <a:t>Rational Expressions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6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65125"/>
            <a:ext cx="8610600" cy="1325563"/>
          </a:xfrm>
        </p:spPr>
        <p:txBody>
          <a:bodyPr/>
          <a:lstStyle/>
          <a:p>
            <a:pPr eaLnBrk="1" hangingPunct="1"/>
            <a:r>
              <a:rPr lang="en-US" altLang="en-US" sz="4800" smtClean="0">
                <a:latin typeface="Georgia" panose="02040502050405020303" pitchFamily="18" charset="0"/>
              </a:rPr>
              <a:t>Simplifying Rational Expressions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3984625" y="1143000"/>
            <a:ext cx="5187950" cy="4351337"/>
          </a:xfrm>
        </p:spPr>
        <p:txBody>
          <a:bodyPr/>
          <a:lstStyle/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400" dirty="0">
                <a:solidFill>
                  <a:srgbClr val="FF0000"/>
                </a:solidFill>
              </a:rPr>
              <a:t>M</a:t>
            </a:r>
            <a:r>
              <a:rPr lang="en-US" altLang="en-US" sz="4400" dirty="0"/>
              <a:t>ultiply </a:t>
            </a:r>
            <a:r>
              <a:rPr lang="en-US" altLang="en-US" sz="2000" dirty="0"/>
              <a:t>by the</a:t>
            </a:r>
            <a:r>
              <a:rPr lang="en-US" altLang="en-US" sz="4400" dirty="0"/>
              <a:t/>
            </a:r>
            <a:br>
              <a:rPr lang="en-US" altLang="en-US" sz="4400" dirty="0"/>
            </a:br>
            <a:r>
              <a:rPr lang="en-US" altLang="en-US" sz="4400" dirty="0">
                <a:solidFill>
                  <a:srgbClr val="FF0000"/>
                </a:solidFill>
              </a:rPr>
              <a:t>R</a:t>
            </a:r>
            <a:r>
              <a:rPr lang="en-US" altLang="en-US" sz="4400" dirty="0"/>
              <a:t>eciprocal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endParaRPr lang="en-US" altLang="en-US" sz="4400" dirty="0" smtClean="0">
              <a:solidFill>
                <a:srgbClr val="FF0000"/>
              </a:solidFill>
            </a:endParaRPr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4400" dirty="0" smtClean="0">
                <a:solidFill>
                  <a:srgbClr val="FF0000"/>
                </a:solidFill>
              </a:rPr>
              <a:t>F</a:t>
            </a:r>
            <a:r>
              <a:rPr lang="en-US" altLang="en-US" sz="4400" dirty="0" smtClean="0"/>
              <a:t>actor</a:t>
            </a:r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4400" dirty="0" smtClean="0">
                <a:solidFill>
                  <a:srgbClr val="FF0000"/>
                </a:solidFill>
              </a:rPr>
              <a:t>R</a:t>
            </a:r>
            <a:r>
              <a:rPr lang="en-US" altLang="en-US" sz="4400" dirty="0" smtClean="0"/>
              <a:t>educe </a:t>
            </a:r>
            <a:br>
              <a:rPr lang="en-US" altLang="en-US" sz="4400" dirty="0" smtClean="0"/>
            </a:br>
            <a:r>
              <a:rPr lang="en-US" altLang="en-US" sz="2400" dirty="0" smtClean="0"/>
              <a:t>coefficients</a:t>
            </a:r>
            <a:endParaRPr lang="en-US" altLang="en-US" sz="3200" dirty="0" smtClean="0"/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4400" dirty="0" smtClean="0">
                <a:solidFill>
                  <a:srgbClr val="FF0000"/>
                </a:solidFill>
              </a:rPr>
              <a:t>E</a:t>
            </a:r>
            <a:r>
              <a:rPr lang="en-US" altLang="en-US" sz="4400" dirty="0" smtClean="0"/>
              <a:t>liminate </a:t>
            </a:r>
            <a:br>
              <a:rPr lang="en-US" altLang="en-US" sz="4400" dirty="0" smtClean="0"/>
            </a:br>
            <a:r>
              <a:rPr lang="en-US" altLang="en-US" sz="2400" dirty="0" smtClean="0">
                <a:solidFill>
                  <a:srgbClr val="000000"/>
                </a:solidFill>
              </a:rPr>
              <a:t>common factors</a:t>
            </a:r>
            <a:endParaRPr lang="en-US" altLang="en-US" sz="4400" dirty="0" smtClean="0"/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4400" dirty="0" smtClean="0">
                <a:solidFill>
                  <a:srgbClr val="FF0000"/>
                </a:solidFill>
              </a:rPr>
              <a:t>D</a:t>
            </a:r>
            <a:r>
              <a:rPr lang="en-US" altLang="en-US" sz="4400" dirty="0" smtClean="0"/>
              <a:t>etermine </a:t>
            </a:r>
            <a:r>
              <a:rPr lang="en-US" altLang="en-US" sz="2400" dirty="0" smtClean="0"/>
              <a:t>restrictions</a:t>
            </a:r>
            <a:endParaRPr lang="en-US" altLang="en-US" sz="3600" dirty="0" smtClean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412750" y="2857500"/>
            <a:ext cx="1416050" cy="3676650"/>
            <a:chOff x="6096000" y="2438400"/>
            <a:chExt cx="1371600" cy="3562350"/>
          </a:xfrm>
        </p:grpSpPr>
        <p:pic>
          <p:nvPicPr>
            <p:cNvPr id="4104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Oval Callout 11"/>
          <p:cNvSpPr/>
          <p:nvPr/>
        </p:nvSpPr>
        <p:spPr bwMode="auto">
          <a:xfrm>
            <a:off x="1327150" y="2716213"/>
            <a:ext cx="1847850" cy="895350"/>
          </a:xfrm>
          <a:prstGeom prst="wedgeEllipseCallout">
            <a:avLst>
              <a:gd name="adj1" fmla="val -43352"/>
              <a:gd name="adj2" fmla="val 66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220483" y="2839153"/>
            <a:ext cx="19589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marR="0" lvl="0" indent="-17145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When you divide rational expressions,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171450" marR="0" lvl="0" indent="-17145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73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1 			Simplify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/>
          </p:nvPr>
        </p:nvGraphicFramePr>
        <p:xfrm>
          <a:off x="2090738" y="1709738"/>
          <a:ext cx="1277937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3" imgW="393480" imgH="419040" progId="Equation.DSMT4">
                  <p:embed/>
                </p:oleObj>
              </mc:Choice>
              <mc:Fallback>
                <p:oleObj name="Equation" r:id="rId3" imgW="393480" imgH="41904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1709738"/>
                        <a:ext cx="1277937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2137569" y="2057400"/>
            <a:ext cx="999392" cy="7175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999642" y="1845345"/>
            <a:ext cx="274638" cy="128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74142" y="2724150"/>
            <a:ext cx="348396" cy="2023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2452688" y="3416300"/>
          <a:ext cx="49371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3416300"/>
                        <a:ext cx="493712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http://t3.gstatic.com/images?q=tbn:ANd9GcS2ufP_TXS1nJEOyFvD8mFzfx2COS0KbOk0tCQECCFpHYaoVsjQtA:blogs.technet.com/resized-image.ashx/__size/550x0/__key/communityserver-blogs-components-weblogfiles/00-00-00-91-10/6740.StickFigure_5F00_Sunglasse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r="18182"/>
          <a:stretch>
            <a:fillRect/>
          </a:stretch>
        </p:blipFill>
        <p:spPr bwMode="auto">
          <a:xfrm>
            <a:off x="5309176" y="5187950"/>
            <a:ext cx="4143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5516563" y="1560513"/>
            <a:ext cx="3627437" cy="4352925"/>
          </a:xfrm>
        </p:spPr>
        <p:txBody>
          <a:bodyPr/>
          <a:lstStyle/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F</a:t>
            </a:r>
            <a:r>
              <a:rPr lang="en-US" altLang="en-US" sz="4800" dirty="0" smtClean="0"/>
              <a:t>actor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educe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E</a:t>
            </a:r>
            <a:r>
              <a:rPr lang="en-US" altLang="en-US" sz="4800" dirty="0" smtClean="0"/>
              <a:t>liminate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D</a:t>
            </a:r>
            <a:r>
              <a:rPr lang="en-US" altLang="en-US" sz="4800" dirty="0" smtClean="0"/>
              <a:t>etermine </a:t>
            </a:r>
            <a:r>
              <a:rPr lang="en-US" altLang="en-US" sz="2800" dirty="0" smtClean="0"/>
              <a:t>restrictions</a:t>
            </a:r>
            <a:endParaRPr lang="en-US" altLang="en-US" sz="48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153787" y="3810000"/>
          <a:ext cx="11509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8" imgW="355320" imgH="177480" progId="Equation.DSMT4">
                  <p:embed/>
                </p:oleObj>
              </mc:Choice>
              <mc:Fallback>
                <p:oleObj name="Equation" r:id="rId8" imgW="355320" imgH="177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3787" y="3810000"/>
                        <a:ext cx="11509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593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2 			Simplify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/>
          </p:nvPr>
        </p:nvGraphicFramePr>
        <p:xfrm>
          <a:off x="1658938" y="1751013"/>
          <a:ext cx="214153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1751013"/>
                        <a:ext cx="2141537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700213" y="3370263"/>
          <a:ext cx="2058987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5" imgW="634680" imgH="469800" progId="Equation.DSMT4">
                  <p:embed/>
                </p:oleObj>
              </mc:Choice>
              <mc:Fallback>
                <p:oleObj name="Equation" r:id="rId5" imgW="634680" imgH="4698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3370263"/>
                        <a:ext cx="2058987" cy="152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http://t3.gstatic.com/images?q=tbn:ANd9GcS2ufP_TXS1nJEOyFvD8mFzfx2COS0KbOk0tCQECCFpHYaoVsjQtA:blogs.technet.com/resized-image.ashx/__size/550x0/__key/communityserver-blogs-components-weblogfiles/00-00-00-91-10/6740.StickFigure_5F00_Sunglasse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r="18182"/>
          <a:stretch>
            <a:fillRect/>
          </a:stretch>
        </p:blipFill>
        <p:spPr bwMode="auto">
          <a:xfrm>
            <a:off x="5309176" y="5187950"/>
            <a:ext cx="4143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5516563" y="1560513"/>
            <a:ext cx="3627437" cy="4352925"/>
          </a:xfrm>
        </p:spPr>
        <p:txBody>
          <a:bodyPr/>
          <a:lstStyle/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F</a:t>
            </a:r>
            <a:r>
              <a:rPr lang="en-US" altLang="en-US" sz="4800" dirty="0" smtClean="0"/>
              <a:t>actor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educe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E</a:t>
            </a:r>
            <a:r>
              <a:rPr lang="en-US" altLang="en-US" sz="4800" dirty="0" smtClean="0"/>
              <a:t>liminate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D</a:t>
            </a:r>
            <a:r>
              <a:rPr lang="en-US" altLang="en-US" sz="4800" dirty="0" smtClean="0"/>
              <a:t>etermine </a:t>
            </a:r>
            <a:r>
              <a:rPr lang="en-US" altLang="en-US" sz="2800" dirty="0" smtClean="0"/>
              <a:t>restrictions</a:t>
            </a:r>
            <a:endParaRPr lang="en-US" altLang="en-US" sz="48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1803400" y="4922838"/>
          <a:ext cx="22209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8" imgW="685800" imgH="304560" progId="Equation.DSMT4">
                  <p:embed/>
                </p:oleObj>
              </mc:Choice>
              <mc:Fallback>
                <p:oleObj name="Equation" r:id="rId8" imgW="685800" imgH="3045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4922838"/>
                        <a:ext cx="222091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776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3500" y="2854325"/>
          <a:ext cx="2925763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3" imgW="901440" imgH="419040" progId="Equation.DSMT4">
                  <p:embed/>
                </p:oleObj>
              </mc:Choice>
              <mc:Fallback>
                <p:oleObj name="Equation" r:id="rId3" imgW="901440" imgH="419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" y="2854325"/>
                        <a:ext cx="2925763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 smtClean="0">
                <a:latin typeface="Georgia" panose="02040502050405020303" pitchFamily="18" charset="0"/>
              </a:rPr>
              <a:t>3  </a:t>
            </a:r>
            <a:r>
              <a:rPr lang="en-US" altLang="en-US" dirty="0" smtClean="0">
                <a:latin typeface="Georgia" panose="02040502050405020303" pitchFamily="18" charset="0"/>
              </a:rPr>
              <a:t>			Simplify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98500" y="3513138"/>
          <a:ext cx="1649413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5" imgW="507960" imgH="279360" progId="Equation.DSMT4">
                  <p:embed/>
                </p:oleObj>
              </mc:Choice>
              <mc:Fallback>
                <p:oleObj name="Equation" r:id="rId5" imgW="507960" imgH="27936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513138"/>
                        <a:ext cx="1649413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3044825" y="2860675"/>
          <a:ext cx="18573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7" imgW="571320" imgH="419040" progId="Equation.DSMT4">
                  <p:embed/>
                </p:oleObj>
              </mc:Choice>
              <mc:Fallback>
                <p:oleObj name="Equation" r:id="rId7" imgW="571320" imgH="4190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2860675"/>
                        <a:ext cx="185737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3440113" y="3643313"/>
          <a:ext cx="10699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9" imgW="330120" imgH="177480" progId="Equation.DSMT4">
                  <p:embed/>
                </p:oleObj>
              </mc:Choice>
              <mc:Fallback>
                <p:oleObj name="Equation" r:id="rId9" imgW="330120" imgH="17748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3" y="3643313"/>
                        <a:ext cx="10699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1636642" y="2946739"/>
            <a:ext cx="1100137" cy="546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516721" y="3102089"/>
            <a:ext cx="1183625" cy="3697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057400" y="3548307"/>
            <a:ext cx="254577" cy="2966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62413" y="3639283"/>
            <a:ext cx="1100138" cy="544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106488" y="4467225"/>
          <a:ext cx="1852612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Equation" r:id="rId11" imgW="571320" imgH="419040" progId="Equation.DSMT4">
                  <p:embed/>
                </p:oleObj>
              </mc:Choice>
              <mc:Fallback>
                <p:oleObj name="Equation" r:id="rId11" imgW="571320" imgH="419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4467225"/>
                        <a:ext cx="1852612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http://t3.gstatic.com/images?q=tbn:ANd9GcS2ufP_TXS1nJEOyFvD8mFzfx2COS0KbOk0tCQECCFpHYaoVsjQtA:blogs.technet.com/resized-image.ashx/__size/550x0/__key/communityserver-blogs-components-weblogfiles/00-00-00-91-10/6740.StickFigure_5F00_Sunglasses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r="18182"/>
          <a:stretch>
            <a:fillRect/>
          </a:stretch>
        </p:blipFill>
        <p:spPr bwMode="auto">
          <a:xfrm>
            <a:off x="8548127" y="5604837"/>
            <a:ext cx="4143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5341696" y="2011313"/>
            <a:ext cx="3878504" cy="3428633"/>
          </a:xfrm>
        </p:spPr>
        <p:txBody>
          <a:bodyPr/>
          <a:lstStyle/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F</a:t>
            </a:r>
            <a:r>
              <a:rPr lang="en-US" altLang="en-US" sz="4800" dirty="0" smtClean="0"/>
              <a:t>actor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educe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E</a:t>
            </a:r>
            <a:r>
              <a:rPr lang="en-US" altLang="en-US" sz="4800" dirty="0" smtClean="0"/>
              <a:t>liminate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D</a:t>
            </a:r>
            <a:r>
              <a:rPr lang="en-US" altLang="en-US" sz="4800" dirty="0" smtClean="0"/>
              <a:t>etermine </a:t>
            </a:r>
            <a:r>
              <a:rPr lang="en-US" altLang="en-US" sz="2800" dirty="0" smtClean="0"/>
              <a:t>restrictions</a:t>
            </a:r>
            <a:endParaRPr lang="en-US" altLang="en-US" sz="48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120783" y="4915816"/>
          <a:ext cx="18526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14" imgW="571320" imgH="203040" progId="Equation.DSMT4">
                  <p:embed/>
                </p:oleObj>
              </mc:Choice>
              <mc:Fallback>
                <p:oleObj name="Equation" r:id="rId14" imgW="571320" imgH="20304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0783" y="4915816"/>
                        <a:ext cx="18526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 descr="C:\Users\Nathan\AppData\Local\Microsoft\Windows\Temporary Internet Files\Content.IE5\SNZMMZNF\MC900441322[1]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9102" flipH="1">
            <a:off x="8524314" y="5946150"/>
            <a:ext cx="1460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2952750" y="3429000"/>
          <a:ext cx="247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Equation" r:id="rId17" imgW="75960" imgH="101520" progId="Equation.DSMT4">
                  <p:embed/>
                </p:oleObj>
              </mc:Choice>
              <mc:Fallback>
                <p:oleObj name="Equation" r:id="rId17" imgW="75960" imgH="10152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3429000"/>
                        <a:ext cx="2476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476375" y="5291138"/>
          <a:ext cx="11144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19" imgW="342720" imgH="177480" progId="Equation.DSMT4">
                  <p:embed/>
                </p:oleObj>
              </mc:Choice>
              <mc:Fallback>
                <p:oleObj name="Equation" r:id="rId19" imgW="342720" imgH="177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291138"/>
                        <a:ext cx="111442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/>
          </p:nvPr>
        </p:nvGraphicFramePr>
        <p:xfrm>
          <a:off x="652364" y="1334356"/>
          <a:ext cx="4202113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21" imgW="1295400" imgH="419100" progId="Equation.DSMT4">
                  <p:embed/>
                </p:oleObj>
              </mc:Choice>
              <mc:Fallback>
                <p:oleObj name="Equation" r:id="rId21" imgW="1295400" imgH="419100" progId="Equation.DSMT4">
                  <p:embed/>
                  <p:pic>
                    <p:nvPicPr>
                      <p:cNvPr id="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64" y="1334356"/>
                        <a:ext cx="4202113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69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2057400" y="3294063"/>
          <a:ext cx="865188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3" imgW="266400" imgH="393480" progId="Equation.DSMT4">
                  <p:embed/>
                </p:oleObj>
              </mc:Choice>
              <mc:Fallback>
                <p:oleObj name="Equation" r:id="rId3" imgW="266400" imgH="3934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94063"/>
                        <a:ext cx="865188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 smtClean="0">
                <a:latin typeface="Georgia" panose="02040502050405020303" pitchFamily="18" charset="0"/>
              </a:rPr>
              <a:t>4 </a:t>
            </a:r>
            <a:r>
              <a:rPr lang="en-US" altLang="en-US" dirty="0" smtClean="0">
                <a:latin typeface="Georgia" panose="02040502050405020303" pitchFamily="18" charset="0"/>
              </a:rPr>
              <a:t>			Simplify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/>
          </p:nvPr>
        </p:nvGraphicFramePr>
        <p:xfrm>
          <a:off x="1884363" y="1751013"/>
          <a:ext cx="169068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5" imgW="520560" imgH="393480" progId="Equation.DSMT4">
                  <p:embed/>
                </p:oleObj>
              </mc:Choice>
              <mc:Fallback>
                <p:oleObj name="Equation" r:id="rId5" imgW="520560" imgH="39348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363" y="1751013"/>
                        <a:ext cx="1690687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2321168" y="3556001"/>
            <a:ext cx="1116563" cy="864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300412" y="3338512"/>
            <a:ext cx="274638" cy="128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338142" y="4258084"/>
            <a:ext cx="348396" cy="2023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2390775" y="4737100"/>
          <a:ext cx="73977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4737100"/>
                        <a:ext cx="73977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http://t3.gstatic.com/images?q=tbn:ANd9GcS2ufP_TXS1nJEOyFvD8mFzfx2COS0KbOk0tCQECCFpHYaoVsjQtA:blogs.technet.com/resized-image.ashx/__size/550x0/__key/communityserver-blogs-components-weblogfiles/00-00-00-91-10/6740.StickFigure_5F00_Sunglasse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r="18182"/>
          <a:stretch>
            <a:fillRect/>
          </a:stretch>
        </p:blipFill>
        <p:spPr bwMode="auto">
          <a:xfrm>
            <a:off x="5309176" y="5187950"/>
            <a:ext cx="4143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367698" y="5086350"/>
          <a:ext cx="11509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10" imgW="355320" imgH="177480" progId="Equation.DSMT4">
                  <p:embed/>
                </p:oleObj>
              </mc:Choice>
              <mc:Fallback>
                <p:oleObj name="Equation" r:id="rId10" imgW="355320" imgH="177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698" y="5086350"/>
                        <a:ext cx="11509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3"/>
          <p:cNvSpPr txBox="1">
            <a:spLocks/>
          </p:cNvSpPr>
          <p:nvPr/>
        </p:nvSpPr>
        <p:spPr bwMode="auto">
          <a:xfrm>
            <a:off x="5181601" y="128171"/>
            <a:ext cx="3878504" cy="53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8975" marR="0" lvl="0" indent="-688975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ultiply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the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eciprocal</a:t>
            </a:r>
          </a:p>
          <a:p>
            <a:pPr marL="688975" marR="0" lvl="0" indent="-688975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endParaRPr kumimoji="0" lang="en-US" altLang="en-US" sz="4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8975" marR="0" lvl="0" indent="-688975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actor</a:t>
            </a:r>
          </a:p>
          <a:p>
            <a:pPr marL="688975" marR="0" lvl="0" indent="-688975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educe</a:t>
            </a:r>
          </a:p>
          <a:p>
            <a:pPr marL="688975" marR="0" lvl="0" indent="-688975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liminate</a:t>
            </a:r>
          </a:p>
          <a:p>
            <a:pPr marL="688975" marR="0" lvl="0" indent="-688975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r>
              <a:rPr kumimoji="0" lang="en-US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etermine 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restrictions</a:t>
            </a:r>
            <a:endParaRPr kumimoji="0" lang="en-US" altLang="en-US" sz="4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2703512" y="3197225"/>
          <a:ext cx="1030288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12" imgW="317160" imgH="419040" progId="Equation.DSMT4">
                  <p:embed/>
                </p:oleObj>
              </mc:Choice>
              <mc:Fallback>
                <p:oleObj name="Equation" r:id="rId12" imgW="317160" imgH="4190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2" y="3197225"/>
                        <a:ext cx="1030288" cy="136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282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849313" y="3886200"/>
          <a:ext cx="1814512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3" imgW="558720" imgH="419040" progId="Equation.DSMT4">
                  <p:embed/>
                </p:oleObj>
              </mc:Choice>
              <mc:Fallback>
                <p:oleObj name="Equation" r:id="rId3" imgW="558720" imgH="419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886200"/>
                        <a:ext cx="1814512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 smtClean="0">
                <a:latin typeface="Georgia" panose="02040502050405020303" pitchFamily="18" charset="0"/>
              </a:rPr>
              <a:t>5 </a:t>
            </a:r>
            <a:r>
              <a:rPr lang="en-US" altLang="en-US" dirty="0" smtClean="0">
                <a:latin typeface="Georgia" panose="02040502050405020303" pitchFamily="18" charset="0"/>
              </a:rPr>
              <a:t>			Simplify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466850" y="4627563"/>
          <a:ext cx="5762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5" imgW="177480" imgH="177480" progId="Equation.DSMT4">
                  <p:embed/>
                </p:oleObj>
              </mc:Choice>
              <mc:Fallback>
                <p:oleObj name="Equation" r:id="rId5" imgW="177480" imgH="1774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4627563"/>
                        <a:ext cx="576263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/>
          </p:nvPr>
        </p:nvGraphicFramePr>
        <p:xfrm>
          <a:off x="1179513" y="1289050"/>
          <a:ext cx="31305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7" imgW="965160" imgH="393480" progId="Equation.DSMT4">
                  <p:embed/>
                </p:oleObj>
              </mc:Choice>
              <mc:Fallback>
                <p:oleObj name="Equation" r:id="rId7" imgW="965160" imgH="39348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1289050"/>
                        <a:ext cx="313055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2873375" y="3968750"/>
          <a:ext cx="17748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968750"/>
                        <a:ext cx="177482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2838450" y="4586287"/>
          <a:ext cx="17700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11" imgW="545760" imgH="253800" progId="Equation.DSMT4">
                  <p:embed/>
                </p:oleObj>
              </mc:Choice>
              <mc:Fallback>
                <p:oleObj name="Equation" r:id="rId11" imgW="545760" imgH="25380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4586287"/>
                        <a:ext cx="177006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flipH="1">
            <a:off x="3312868" y="4689888"/>
            <a:ext cx="1100138" cy="544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953294" y="5354637"/>
          <a:ext cx="45243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Equation" r:id="rId13" imgW="139680" imgH="393480" progId="Equation.DSMT4">
                  <p:embed/>
                </p:oleObj>
              </mc:Choice>
              <mc:Fallback>
                <p:oleObj name="Equation" r:id="rId13" imgW="13968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294" y="5354637"/>
                        <a:ext cx="452437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http://t3.gstatic.com/images?q=tbn:ANd9GcS2ufP_TXS1nJEOyFvD8mFzfx2COS0KbOk0tCQECCFpHYaoVsjQtA:blogs.technet.com/resized-image.ashx/__size/550x0/__key/communityserver-blogs-components-weblogfiles/00-00-00-91-10/6740.StickFigure_5F00_Sunglasses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r="18182"/>
          <a:stretch>
            <a:fillRect/>
          </a:stretch>
        </p:blipFill>
        <p:spPr bwMode="auto">
          <a:xfrm>
            <a:off x="8548127" y="5604837"/>
            <a:ext cx="4143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5181601" y="128171"/>
            <a:ext cx="3878504" cy="5311775"/>
          </a:xfrm>
        </p:spPr>
        <p:txBody>
          <a:bodyPr/>
          <a:lstStyle/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M</a:t>
            </a:r>
            <a:r>
              <a:rPr lang="en-US" altLang="en-US" sz="4800" dirty="0" smtClean="0"/>
              <a:t>ultiply </a:t>
            </a:r>
            <a:r>
              <a:rPr lang="en-US" altLang="en-US" sz="2400" dirty="0" smtClean="0"/>
              <a:t>by the</a:t>
            </a:r>
            <a:r>
              <a:rPr lang="en-US" altLang="en-US" sz="4800" dirty="0"/>
              <a:t/>
            </a:r>
            <a:br>
              <a:rPr lang="en-US" altLang="en-US" sz="4800" dirty="0"/>
            </a:b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eciprocal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endParaRPr lang="en-US" altLang="en-US" sz="4800" dirty="0" smtClean="0">
              <a:solidFill>
                <a:srgbClr val="FF0000"/>
              </a:solidFill>
            </a:endParaRP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F</a:t>
            </a:r>
            <a:r>
              <a:rPr lang="en-US" altLang="en-US" sz="4800" dirty="0" smtClean="0"/>
              <a:t>actor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educe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E</a:t>
            </a:r>
            <a:r>
              <a:rPr lang="en-US" altLang="en-US" sz="4800" dirty="0" smtClean="0"/>
              <a:t>liminate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D</a:t>
            </a:r>
            <a:r>
              <a:rPr lang="en-US" altLang="en-US" sz="4800" dirty="0" smtClean="0"/>
              <a:t>etermine </a:t>
            </a:r>
            <a:r>
              <a:rPr lang="en-US" altLang="en-US" sz="2800" dirty="0" smtClean="0"/>
              <a:t>restrictions</a:t>
            </a:r>
            <a:endParaRPr lang="en-US" altLang="en-US" sz="4800" dirty="0" smtClean="0"/>
          </a:p>
        </p:txBody>
      </p:sp>
      <p:pic>
        <p:nvPicPr>
          <p:cNvPr id="17" name="Picture 2" descr="C:\Users\Nathan\AppData\Local\Microsoft\Windows\Temporary Internet Files\Content.IE5\SNZMMZNF\MC900441322[1]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9102" flipH="1">
            <a:off x="8524314" y="5946150"/>
            <a:ext cx="1460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2571750" y="4451747"/>
          <a:ext cx="247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Equation" r:id="rId17" imgW="75960" imgH="101520" progId="Equation.DSMT4">
                  <p:embed/>
                </p:oleObj>
              </mc:Choice>
              <mc:Fallback>
                <p:oleObj name="Equation" r:id="rId17" imgW="75960" imgH="10152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451747"/>
                        <a:ext cx="2476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848519" y="6016625"/>
          <a:ext cx="6604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name="Equation" r:id="rId19" imgW="203040" imgH="177480" progId="Equation.DSMT4">
                  <p:embed/>
                </p:oleObj>
              </mc:Choice>
              <mc:Fallback>
                <p:oleObj name="Equation" r:id="rId19" imgW="203040" imgH="177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519" y="6016625"/>
                        <a:ext cx="6604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1054100" y="2520950"/>
          <a:ext cx="140176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Equation" r:id="rId21" imgW="431640" imgH="393480" progId="Equation.DSMT4">
                  <p:embed/>
                </p:oleObj>
              </mc:Choice>
              <mc:Fallback>
                <p:oleObj name="Equation" r:id="rId21" imgW="431640" imgH="39348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2520950"/>
                        <a:ext cx="1401763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/>
          </p:nvPr>
        </p:nvGraphicFramePr>
        <p:xfrm>
          <a:off x="2419350" y="3050658"/>
          <a:ext cx="247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8" name="Equation" r:id="rId23" imgW="75960" imgH="101520" progId="Equation.DSMT4">
                  <p:embed/>
                </p:oleObj>
              </mc:Choice>
              <mc:Fallback>
                <p:oleObj name="Equation" r:id="rId23" imgW="75960" imgH="10152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050658"/>
                        <a:ext cx="2476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/>
          </p:nvPr>
        </p:nvGraphicFramePr>
        <p:xfrm>
          <a:off x="2692400" y="2495550"/>
          <a:ext cx="140176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Equation" r:id="rId24" imgW="431640" imgH="393480" progId="Equation.DSMT4">
                  <p:embed/>
                </p:oleObj>
              </mc:Choice>
              <mc:Fallback>
                <p:oleObj name="Equation" r:id="rId24" imgW="431640" imgH="39348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2495550"/>
                        <a:ext cx="1401763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1508919" y="5359945"/>
          <a:ext cx="8223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Equation" r:id="rId26" imgW="253800" imgH="393480" progId="Equation.DSMT4">
                  <p:embed/>
                </p:oleObj>
              </mc:Choice>
              <mc:Fallback>
                <p:oleObj name="Equation" r:id="rId26" imgW="253800" imgH="39348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919" y="5359945"/>
                        <a:ext cx="82232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2747963" y="5653088"/>
          <a:ext cx="14398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name="Equation" r:id="rId28" imgW="444240" imgH="177480" progId="Equation.DSMT4">
                  <p:embed/>
                </p:oleObj>
              </mc:Choice>
              <mc:Fallback>
                <p:oleObj name="Equation" r:id="rId28" imgW="444240" imgH="17748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3" y="5653088"/>
                        <a:ext cx="14398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>
            <a:off x="1380576" y="4039642"/>
            <a:ext cx="1100138" cy="544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36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0" y="3886200"/>
          <a:ext cx="2760662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3" imgW="850680" imgH="419040" progId="Equation.DSMT4">
                  <p:embed/>
                </p:oleObj>
              </mc:Choice>
              <mc:Fallback>
                <p:oleObj name="Equation" r:id="rId3" imgW="850680" imgH="419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86200"/>
                        <a:ext cx="2760662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 smtClean="0">
                <a:latin typeface="Georgia" panose="02040502050405020303" pitchFamily="18" charset="0"/>
              </a:rPr>
              <a:t>6 </a:t>
            </a:r>
            <a:r>
              <a:rPr lang="en-US" altLang="en-US" dirty="0" smtClean="0">
                <a:latin typeface="Georgia" panose="02040502050405020303" pitchFamily="18" charset="0"/>
              </a:rPr>
              <a:t>			Simplify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36148" y="4593434"/>
          <a:ext cx="2801937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Equation" r:id="rId5" imgW="863280" imgH="253800" progId="Equation.DSMT4">
                  <p:embed/>
                </p:oleObj>
              </mc:Choice>
              <mc:Fallback>
                <p:oleObj name="Equation" r:id="rId5" imgW="863280" imgH="2538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8" y="4593434"/>
                        <a:ext cx="2801937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/>
          </p:nvPr>
        </p:nvGraphicFramePr>
        <p:xfrm>
          <a:off x="512396" y="1248192"/>
          <a:ext cx="39528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7" imgW="1218960" imgH="419040" progId="Equation.DSMT4">
                  <p:embed/>
                </p:oleObj>
              </mc:Choice>
              <mc:Fallback>
                <p:oleObj name="Equation" r:id="rId7" imgW="1218960" imgH="41904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396" y="1248192"/>
                        <a:ext cx="395287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2986087" y="3874691"/>
          <a:ext cx="1814513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9" imgW="558720" imgH="419040" progId="Equation.DSMT4">
                  <p:embed/>
                </p:oleObj>
              </mc:Choice>
              <mc:Fallback>
                <p:oleObj name="Equation" r:id="rId9" imgW="558720" imgH="4190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7" y="3874691"/>
                        <a:ext cx="1814513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3399630" y="4657298"/>
          <a:ext cx="9874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Equation" r:id="rId11" imgW="304560" imgH="177480" progId="Equation.DSMT4">
                  <p:embed/>
                </p:oleObj>
              </mc:Choice>
              <mc:Fallback>
                <p:oleObj name="Equation" r:id="rId11" imgW="304560" imgH="17748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630" y="4657298"/>
                        <a:ext cx="9874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228600" y="3996745"/>
            <a:ext cx="1100137" cy="546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548062" y="3941076"/>
            <a:ext cx="1100138" cy="546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59921" y="4765096"/>
            <a:ext cx="983730" cy="3814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85816" y="4713287"/>
            <a:ext cx="1100138" cy="544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177925" y="5308600"/>
          <a:ext cx="1770063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13" imgW="545760" imgH="419040" progId="Equation.DSMT4">
                  <p:embed/>
                </p:oleObj>
              </mc:Choice>
              <mc:Fallback>
                <p:oleObj name="Equation" r:id="rId13" imgW="545760" imgH="419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5308600"/>
                        <a:ext cx="1770063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http://t3.gstatic.com/images?q=tbn:ANd9GcS2ufP_TXS1nJEOyFvD8mFzfx2COS0KbOk0tCQECCFpHYaoVsjQtA:blogs.technet.com/resized-image.ashx/__size/550x0/__key/communityserver-blogs-components-weblogfiles/00-00-00-91-10/6740.StickFigure_5F00_Sunglasses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4" r="18182"/>
          <a:stretch>
            <a:fillRect/>
          </a:stretch>
        </p:blipFill>
        <p:spPr bwMode="auto">
          <a:xfrm>
            <a:off x="8548127" y="5604837"/>
            <a:ext cx="4143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5181601" y="128171"/>
            <a:ext cx="3878504" cy="5311775"/>
          </a:xfrm>
        </p:spPr>
        <p:txBody>
          <a:bodyPr/>
          <a:lstStyle/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M</a:t>
            </a:r>
            <a:r>
              <a:rPr lang="en-US" altLang="en-US" sz="4800" dirty="0" smtClean="0"/>
              <a:t>ultiply </a:t>
            </a:r>
            <a:r>
              <a:rPr lang="en-US" altLang="en-US" sz="2400" dirty="0" smtClean="0"/>
              <a:t>by the</a:t>
            </a:r>
            <a:r>
              <a:rPr lang="en-US" altLang="en-US" sz="4800" dirty="0"/>
              <a:t/>
            </a:r>
            <a:br>
              <a:rPr lang="en-US" altLang="en-US" sz="4800" dirty="0"/>
            </a:b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eciprocal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endParaRPr lang="en-US" altLang="en-US" sz="4800" dirty="0" smtClean="0">
              <a:solidFill>
                <a:srgbClr val="FF0000"/>
              </a:solidFill>
            </a:endParaRP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F</a:t>
            </a:r>
            <a:r>
              <a:rPr lang="en-US" altLang="en-US" sz="4800" dirty="0" smtClean="0"/>
              <a:t>actor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R</a:t>
            </a:r>
            <a:r>
              <a:rPr lang="en-US" altLang="en-US" sz="4800" dirty="0" smtClean="0"/>
              <a:t>educe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E</a:t>
            </a:r>
            <a:r>
              <a:rPr lang="en-US" altLang="en-US" sz="4800" dirty="0" smtClean="0"/>
              <a:t>liminate</a:t>
            </a:r>
          </a:p>
          <a:p>
            <a:pPr marL="688975" indent="-688975">
              <a:buFont typeface="Calibri Light" panose="020F0302020204030204" pitchFamily="34" charset="0"/>
              <a:buAutoNum type="arabicPeriod"/>
            </a:pPr>
            <a:r>
              <a:rPr lang="en-US" altLang="en-US" sz="4800" dirty="0" smtClean="0">
                <a:solidFill>
                  <a:srgbClr val="FF0000"/>
                </a:solidFill>
              </a:rPr>
              <a:t>D</a:t>
            </a:r>
            <a:r>
              <a:rPr lang="en-US" altLang="en-US" sz="4800" dirty="0" smtClean="0"/>
              <a:t>etermine </a:t>
            </a:r>
            <a:r>
              <a:rPr lang="en-US" altLang="en-US" sz="2800" dirty="0" smtClean="0"/>
              <a:t>restrictions</a:t>
            </a:r>
            <a:endParaRPr lang="en-US" altLang="en-US" sz="48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200400" y="5639594"/>
          <a:ext cx="21812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16" imgW="672840" imgH="203040" progId="Equation.DSMT4">
                  <p:embed/>
                </p:oleObj>
              </mc:Choice>
              <mc:Fallback>
                <p:oleObj name="Equation" r:id="rId16" imgW="672840" imgH="20304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639594"/>
                        <a:ext cx="21812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 descr="C:\Users\Nathan\AppData\Local\Microsoft\Windows\Temporary Internet Files\Content.IE5\SNZMMZNF\MC900441322[1]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9102" flipH="1">
            <a:off x="8524314" y="5946150"/>
            <a:ext cx="1460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2724150" y="4451747"/>
          <a:ext cx="247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Equation" r:id="rId19" imgW="75960" imgH="101520" progId="Equation.DSMT4">
                  <p:embed/>
                </p:oleObj>
              </mc:Choice>
              <mc:Fallback>
                <p:oleObj name="Equation" r:id="rId19" imgW="75960" imgH="10152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4451747"/>
                        <a:ext cx="2476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525588" y="6011863"/>
          <a:ext cx="10731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21" imgW="330120" imgH="177480" progId="Equation.DSMT4">
                  <p:embed/>
                </p:oleObj>
              </mc:Choice>
              <mc:Fallback>
                <p:oleObj name="Equation" r:id="rId21" imgW="330120" imgH="177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6011863"/>
                        <a:ext cx="10731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334169" y="2473069"/>
          <a:ext cx="20605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1" name="Equation" r:id="rId23" imgW="634680" imgH="419040" progId="Equation.DSMT4">
                  <p:embed/>
                </p:oleObj>
              </mc:Choice>
              <mc:Fallback>
                <p:oleObj name="Equation" r:id="rId23" imgW="634680" imgH="41904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69" y="2473069"/>
                        <a:ext cx="206057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/>
          </p:nvPr>
        </p:nvGraphicFramePr>
        <p:xfrm>
          <a:off x="2343150" y="3050658"/>
          <a:ext cx="247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Equation" r:id="rId25" imgW="75960" imgH="101520" progId="Equation.DSMT4">
                  <p:embed/>
                </p:oleObj>
              </mc:Choice>
              <mc:Fallback>
                <p:oleObj name="Equation" r:id="rId25" imgW="75960" imgH="10152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3050658"/>
                        <a:ext cx="2476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/>
          </p:nvPr>
        </p:nvGraphicFramePr>
        <p:xfrm>
          <a:off x="2628793" y="2529284"/>
          <a:ext cx="144303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Equation" r:id="rId26" imgW="444240" imgH="393480" progId="Equation.DSMT4">
                  <p:embed/>
                </p:oleObj>
              </mc:Choice>
              <mc:Fallback>
                <p:oleObj name="Equation" r:id="rId26" imgW="444240" imgH="39348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793" y="2529284"/>
                        <a:ext cx="1443038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09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65125"/>
            <a:ext cx="8610600" cy="1325563"/>
          </a:xfrm>
        </p:spPr>
        <p:txBody>
          <a:bodyPr/>
          <a:lstStyle/>
          <a:p>
            <a:pPr eaLnBrk="1" hangingPunct="1"/>
            <a:r>
              <a:rPr lang="en-US" altLang="en-US" sz="4800" smtClean="0">
                <a:latin typeface="Georgia" panose="02040502050405020303" pitchFamily="18" charset="0"/>
              </a:rPr>
              <a:t>Simplifying Rational Expressions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3984625" y="1143000"/>
            <a:ext cx="5187950" cy="4351337"/>
          </a:xfrm>
        </p:spPr>
        <p:txBody>
          <a:bodyPr/>
          <a:lstStyle/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F</a:t>
            </a:r>
            <a:r>
              <a:rPr lang="en-US" altLang="en-US" sz="6600" dirty="0" smtClean="0"/>
              <a:t>actor</a:t>
            </a:r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R</a:t>
            </a:r>
            <a:r>
              <a:rPr lang="en-US" altLang="en-US" sz="6600" dirty="0" smtClean="0"/>
              <a:t>educe </a:t>
            </a:r>
            <a:br>
              <a:rPr lang="en-US" altLang="en-US" sz="6600" dirty="0" smtClean="0"/>
            </a:br>
            <a:r>
              <a:rPr lang="en-US" altLang="en-US" sz="4000" dirty="0" smtClean="0"/>
              <a:t>coefficients</a:t>
            </a:r>
            <a:endParaRPr lang="en-US" altLang="en-US" sz="4800" dirty="0" smtClean="0"/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E</a:t>
            </a:r>
            <a:r>
              <a:rPr lang="en-US" altLang="en-US" sz="6600" dirty="0" smtClean="0"/>
              <a:t>liminate </a:t>
            </a:r>
            <a:br>
              <a:rPr lang="en-US" altLang="en-US" sz="6600" dirty="0" smtClean="0"/>
            </a:br>
            <a:r>
              <a:rPr lang="en-US" altLang="en-US" sz="4000" dirty="0" smtClean="0">
                <a:solidFill>
                  <a:srgbClr val="000000"/>
                </a:solidFill>
              </a:rPr>
              <a:t>common factors</a:t>
            </a:r>
            <a:endParaRPr lang="en-US" altLang="en-US" sz="6600" dirty="0" smtClean="0"/>
          </a:p>
          <a:p>
            <a:pPr marL="801688" indent="-801688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D</a:t>
            </a:r>
            <a:r>
              <a:rPr lang="en-US" altLang="en-US" sz="6600" dirty="0" smtClean="0"/>
              <a:t>etermine </a:t>
            </a:r>
            <a:r>
              <a:rPr lang="en-US" altLang="en-US" sz="4000" dirty="0" smtClean="0"/>
              <a:t>restrictions</a:t>
            </a:r>
            <a:endParaRPr lang="en-US" altLang="en-US" sz="5400" dirty="0" smtClean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412750" y="2857500"/>
            <a:ext cx="1416050" cy="3676650"/>
            <a:chOff x="6096000" y="2438400"/>
            <a:chExt cx="1371600" cy="3562350"/>
          </a:xfrm>
        </p:grpSpPr>
        <p:pic>
          <p:nvPicPr>
            <p:cNvPr id="4104" name="Picture 8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Oval Callout 11"/>
          <p:cNvSpPr/>
          <p:nvPr/>
        </p:nvSpPr>
        <p:spPr bwMode="auto">
          <a:xfrm>
            <a:off x="1327150" y="2716213"/>
            <a:ext cx="1847850" cy="895350"/>
          </a:xfrm>
          <a:prstGeom prst="wedgeEllipseCallout">
            <a:avLst>
              <a:gd name="adj1" fmla="val -43352"/>
              <a:gd name="adj2" fmla="val 66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3" name="Content Placeholder 2"/>
          <p:cNvSpPr txBox="1">
            <a:spLocks/>
          </p:cNvSpPr>
          <p:nvPr/>
        </p:nvSpPr>
        <p:spPr bwMode="auto">
          <a:xfrm>
            <a:off x="1241425" y="2757488"/>
            <a:ext cx="19589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bg1"/>
                </a:solidFill>
              </a:rPr>
              <a:t>Hi!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bg1"/>
                </a:solidFill>
              </a:rPr>
              <a:t>I’m Fred!</a:t>
            </a:r>
          </a:p>
          <a:p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103" grpId="0"/>
      <p:bldP spid="410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Georgia" panose="02040502050405020303" pitchFamily="18" charset="0"/>
              </a:rPr>
              <a:t>EX 1 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183651"/>
              </p:ext>
            </p:extLst>
          </p:nvPr>
        </p:nvGraphicFramePr>
        <p:xfrm>
          <a:off x="1414463" y="1371600"/>
          <a:ext cx="1154112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3" imgW="355320" imgH="419040" progId="Equation.DSMT4">
                  <p:embed/>
                </p:oleObj>
              </mc:Choice>
              <mc:Fallback>
                <p:oleObj name="Equation" r:id="rId3" imgW="35532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1371600"/>
                        <a:ext cx="1154112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455084"/>
              </p:ext>
            </p:extLst>
          </p:nvPr>
        </p:nvGraphicFramePr>
        <p:xfrm>
          <a:off x="1744663" y="3098800"/>
          <a:ext cx="49371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3098800"/>
                        <a:ext cx="493712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114800" y="1560513"/>
            <a:ext cx="5029200" cy="4352925"/>
          </a:xfrm>
        </p:spPr>
        <p:txBody>
          <a:bodyPr/>
          <a:lstStyle/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F</a:t>
            </a:r>
            <a:r>
              <a:rPr lang="en-US" altLang="en-US" sz="6600" dirty="0" smtClean="0"/>
              <a:t>actor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R</a:t>
            </a:r>
            <a:r>
              <a:rPr lang="en-US" altLang="en-US" sz="6600" dirty="0" smtClean="0"/>
              <a:t>educe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E</a:t>
            </a:r>
            <a:r>
              <a:rPr lang="en-US" altLang="en-US" sz="6600" dirty="0" smtClean="0"/>
              <a:t>liminate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D</a:t>
            </a:r>
            <a:r>
              <a:rPr lang="en-US" altLang="en-US" sz="6600" dirty="0" smtClean="0"/>
              <a:t>etermine </a:t>
            </a:r>
            <a:r>
              <a:rPr lang="en-US" altLang="en-US" sz="4000" dirty="0" smtClean="0"/>
              <a:t>restrictions</a:t>
            </a:r>
            <a:endParaRPr lang="en-US" altLang="en-US" sz="6600" dirty="0" smtClean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05229"/>
              </p:ext>
            </p:extLst>
          </p:nvPr>
        </p:nvGraphicFramePr>
        <p:xfrm>
          <a:off x="2320009" y="3448050"/>
          <a:ext cx="11509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009" y="3448050"/>
                        <a:ext cx="115093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062" y="-179254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2 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288210"/>
              </p:ext>
            </p:extLst>
          </p:nvPr>
        </p:nvGraphicFramePr>
        <p:xfrm>
          <a:off x="1332300" y="523741"/>
          <a:ext cx="1443038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3" imgW="444240" imgH="419040" progId="Equation.DSMT4">
                  <p:embed/>
                </p:oleObj>
              </mc:Choice>
              <mc:Fallback>
                <p:oleObj name="Equation" r:id="rId3" imgW="444240" imgH="41904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00" y="523741"/>
                        <a:ext cx="1443038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186365"/>
              </p:ext>
            </p:extLst>
          </p:nvPr>
        </p:nvGraphicFramePr>
        <p:xfrm>
          <a:off x="1106081" y="1882641"/>
          <a:ext cx="189547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5" imgW="583920" imgH="469800" progId="Equation.DSMT4">
                  <p:embed/>
                </p:oleObj>
              </mc:Choice>
              <mc:Fallback>
                <p:oleObj name="Equation" r:id="rId5" imgW="583920" imgH="469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081" y="1882641"/>
                        <a:ext cx="189547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210970"/>
              </p:ext>
            </p:extLst>
          </p:nvPr>
        </p:nvGraphicFramePr>
        <p:xfrm>
          <a:off x="1107669" y="3286125"/>
          <a:ext cx="189388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7" imgW="583920" imgH="469800" progId="Equation.DSMT4">
                  <p:embed/>
                </p:oleObj>
              </mc:Choice>
              <mc:Fallback>
                <p:oleObj name="Equation" r:id="rId7" imgW="583920" imgH="469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669" y="3286125"/>
                        <a:ext cx="1893887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114800" y="1560513"/>
            <a:ext cx="5029200" cy="4352925"/>
          </a:xfrm>
        </p:spPr>
        <p:txBody>
          <a:bodyPr/>
          <a:lstStyle/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F</a:t>
            </a:r>
            <a:r>
              <a:rPr lang="en-US" altLang="en-US" sz="6600" dirty="0" smtClean="0"/>
              <a:t>actor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R</a:t>
            </a:r>
            <a:r>
              <a:rPr lang="en-US" altLang="en-US" sz="6600" dirty="0" smtClean="0"/>
              <a:t>educe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E</a:t>
            </a:r>
            <a:r>
              <a:rPr lang="en-US" altLang="en-US" sz="6600" dirty="0" smtClean="0"/>
              <a:t>liminate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D</a:t>
            </a:r>
            <a:r>
              <a:rPr lang="en-US" altLang="en-US" sz="6600" dirty="0" smtClean="0"/>
              <a:t>etermine </a:t>
            </a:r>
            <a:r>
              <a:rPr lang="en-US" altLang="en-US" sz="4000" dirty="0" smtClean="0"/>
              <a:t>restrictions</a:t>
            </a:r>
            <a:endParaRPr lang="en-US" altLang="en-US" sz="6600" dirty="0" smtClean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483126"/>
              </p:ext>
            </p:extLst>
          </p:nvPr>
        </p:nvGraphicFramePr>
        <p:xfrm>
          <a:off x="3012571" y="5494752"/>
          <a:ext cx="14811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11" imgW="457200" imgH="177480" progId="Equation.DSMT4">
                  <p:embed/>
                </p:oleObj>
              </mc:Choice>
              <mc:Fallback>
                <p:oleObj name="Equation" r:id="rId11" imgW="457200" imgH="1774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2571" y="5494752"/>
                        <a:ext cx="14811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367508"/>
              </p:ext>
            </p:extLst>
          </p:nvPr>
        </p:nvGraphicFramePr>
        <p:xfrm>
          <a:off x="1244423" y="4750703"/>
          <a:ext cx="1481138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13" imgW="457200" imgH="419040" progId="Equation.DSMT4">
                  <p:embed/>
                </p:oleObj>
              </mc:Choice>
              <mc:Fallback>
                <p:oleObj name="Equation" r:id="rId13" imgW="457200" imgH="419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423" y="4750703"/>
                        <a:ext cx="1481138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15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3 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004063"/>
              </p:ext>
            </p:extLst>
          </p:nvPr>
        </p:nvGraphicFramePr>
        <p:xfrm>
          <a:off x="817563" y="1371600"/>
          <a:ext cx="2349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3" imgW="723600" imgH="419040" progId="Equation.DSMT4">
                  <p:embed/>
                </p:oleObj>
              </mc:Choice>
              <mc:Fallback>
                <p:oleObj name="Equation" r:id="rId3" imgW="723600" imgH="41904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1371600"/>
                        <a:ext cx="2349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891268"/>
              </p:ext>
            </p:extLst>
          </p:nvPr>
        </p:nvGraphicFramePr>
        <p:xfrm>
          <a:off x="612775" y="2847975"/>
          <a:ext cx="2760663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0" name="Equation" r:id="rId5" imgW="850680" imgH="469800" progId="Equation.DSMT4">
                  <p:embed/>
                </p:oleObj>
              </mc:Choice>
              <mc:Fallback>
                <p:oleObj name="Equation" r:id="rId5" imgW="850680" imgH="469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847975"/>
                        <a:ext cx="2760663" cy="152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301"/>
              </p:ext>
            </p:extLst>
          </p:nvPr>
        </p:nvGraphicFramePr>
        <p:xfrm>
          <a:off x="1603375" y="4370388"/>
          <a:ext cx="904875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Equation" r:id="rId7" imgW="279360" imgH="393480" progId="Equation.DSMT4">
                  <p:embed/>
                </p:oleObj>
              </mc:Choice>
              <mc:Fallback>
                <p:oleObj name="Equation" r:id="rId7" imgW="27936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4370388"/>
                        <a:ext cx="904875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114800" y="1560513"/>
            <a:ext cx="5029200" cy="4352925"/>
          </a:xfrm>
        </p:spPr>
        <p:txBody>
          <a:bodyPr/>
          <a:lstStyle/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F</a:t>
            </a:r>
            <a:r>
              <a:rPr lang="en-US" altLang="en-US" sz="6600" dirty="0" smtClean="0"/>
              <a:t>actor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R</a:t>
            </a:r>
            <a:r>
              <a:rPr lang="en-US" altLang="en-US" sz="6600" dirty="0" smtClean="0"/>
              <a:t>educe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E</a:t>
            </a:r>
            <a:r>
              <a:rPr lang="en-US" altLang="en-US" sz="6600" dirty="0" smtClean="0"/>
              <a:t>liminate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D</a:t>
            </a:r>
            <a:r>
              <a:rPr lang="en-US" altLang="en-US" sz="6600" dirty="0" smtClean="0"/>
              <a:t>etermine </a:t>
            </a:r>
            <a:r>
              <a:rPr lang="en-US" altLang="en-US" sz="4000" dirty="0" smtClean="0"/>
              <a:t>restrictions</a:t>
            </a:r>
            <a:endParaRPr lang="en-US" altLang="en-US" sz="6600" dirty="0" smtClean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516067"/>
              </p:ext>
            </p:extLst>
          </p:nvPr>
        </p:nvGraphicFramePr>
        <p:xfrm>
          <a:off x="2964655" y="5528001"/>
          <a:ext cx="11096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Equation" r:id="rId11" imgW="342720" imgH="139680" progId="Equation.DSMT4">
                  <p:embed/>
                </p:oleObj>
              </mc:Choice>
              <mc:Fallback>
                <p:oleObj name="Equation" r:id="rId11" imgW="342720" imgH="1396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655" y="5528001"/>
                        <a:ext cx="110966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49321"/>
              </p:ext>
            </p:extLst>
          </p:nvPr>
        </p:nvGraphicFramePr>
        <p:xfrm>
          <a:off x="1750218" y="5672137"/>
          <a:ext cx="8223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name="Equation" r:id="rId13" imgW="253800" imgH="177480" progId="Equation.DSMT4">
                  <p:embed/>
                </p:oleObj>
              </mc:Choice>
              <mc:Fallback>
                <p:oleObj name="Equation" r:id="rId13" imgW="253800" imgH="177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218" y="5672137"/>
                        <a:ext cx="8223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86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4 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626443"/>
              </p:ext>
            </p:extLst>
          </p:nvPr>
        </p:nvGraphicFramePr>
        <p:xfrm>
          <a:off x="1290638" y="1412875"/>
          <a:ext cx="140176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1412875"/>
                        <a:ext cx="1401762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401075"/>
              </p:ext>
            </p:extLst>
          </p:nvPr>
        </p:nvGraphicFramePr>
        <p:xfrm>
          <a:off x="963613" y="2887663"/>
          <a:ext cx="2058987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Equation" r:id="rId5" imgW="634680" imgH="444240" progId="Equation.DSMT4">
                  <p:embed/>
                </p:oleObj>
              </mc:Choice>
              <mc:Fallback>
                <p:oleObj name="Equation" r:id="rId5" imgW="634680" imgH="4442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2887663"/>
                        <a:ext cx="2058987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258300"/>
              </p:ext>
            </p:extLst>
          </p:nvPr>
        </p:nvGraphicFramePr>
        <p:xfrm>
          <a:off x="1828800" y="4370388"/>
          <a:ext cx="454025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Equation" r:id="rId7" imgW="139680" imgH="393480" progId="Equation.DSMT4">
                  <p:embed/>
                </p:oleObj>
              </mc:Choice>
              <mc:Fallback>
                <p:oleObj name="Equation" r:id="rId7" imgW="13968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70388"/>
                        <a:ext cx="454025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114800" y="1560513"/>
            <a:ext cx="5029200" cy="4352925"/>
          </a:xfrm>
        </p:spPr>
        <p:txBody>
          <a:bodyPr/>
          <a:lstStyle/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F</a:t>
            </a:r>
            <a:r>
              <a:rPr lang="en-US" altLang="en-US" sz="6600" dirty="0" smtClean="0"/>
              <a:t>actor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R</a:t>
            </a:r>
            <a:r>
              <a:rPr lang="en-US" altLang="en-US" sz="6600" dirty="0" smtClean="0"/>
              <a:t>educe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E</a:t>
            </a:r>
            <a:r>
              <a:rPr lang="en-US" altLang="en-US" sz="6600" dirty="0" smtClean="0"/>
              <a:t>liminate</a:t>
            </a:r>
          </a:p>
          <a:p>
            <a:pPr marL="1143000" indent="-1143000">
              <a:buFont typeface="Calibri Light" panose="020F0302020204030204" pitchFamily="34" charset="0"/>
              <a:buAutoNum type="arabicPeriod"/>
            </a:pPr>
            <a:r>
              <a:rPr lang="en-US" altLang="en-US" sz="6600" dirty="0" smtClean="0">
                <a:solidFill>
                  <a:srgbClr val="FF0000"/>
                </a:solidFill>
              </a:rPr>
              <a:t>D</a:t>
            </a:r>
            <a:r>
              <a:rPr lang="en-US" altLang="en-US" sz="6600" dirty="0" smtClean="0"/>
              <a:t>etermine </a:t>
            </a:r>
            <a:r>
              <a:rPr lang="en-US" altLang="en-US" sz="4000" dirty="0" smtClean="0"/>
              <a:t>restrictions</a:t>
            </a:r>
            <a:endParaRPr lang="en-US" altLang="en-US" sz="6600" dirty="0" smtClean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449116"/>
              </p:ext>
            </p:extLst>
          </p:nvPr>
        </p:nvGraphicFramePr>
        <p:xfrm>
          <a:off x="2438400" y="4535488"/>
          <a:ext cx="15208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Equation" r:id="rId11" imgW="469800" imgH="304560" progId="Equation.DSMT4">
                  <p:embed/>
                </p:oleObj>
              </mc:Choice>
              <mc:Fallback>
                <p:oleObj name="Equation" r:id="rId11" imgW="469800" imgH="30456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35488"/>
                        <a:ext cx="15208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H="1">
            <a:off x="1478755" y="2887663"/>
            <a:ext cx="1154113" cy="1358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9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 smtClean="0">
                <a:latin typeface="Georgia" panose="02040502050405020303" pitchFamily="18" charset="0"/>
              </a:rPr>
              <a:t>5 </a:t>
            </a:r>
            <a:r>
              <a:rPr lang="en-US" altLang="en-US" dirty="0" smtClean="0">
                <a:latin typeface="Georgia" panose="02040502050405020303" pitchFamily="18" charset="0"/>
              </a:rPr>
              <a:t>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/>
          </p:nvPr>
        </p:nvGraphicFramePr>
        <p:xfrm>
          <a:off x="838200" y="1412875"/>
          <a:ext cx="230663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12875"/>
                        <a:ext cx="2306638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28638" y="2974975"/>
          <a:ext cx="292576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5" imgW="901440" imgH="469800" progId="Equation.DSMT4">
                  <p:embed/>
                </p:oleObj>
              </mc:Choice>
              <mc:Fallback>
                <p:oleObj name="Equation" r:id="rId5" imgW="901440" imgH="469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974975"/>
                        <a:ext cx="2925762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838201" y="3200400"/>
            <a:ext cx="1904999" cy="12160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389063" y="4810125"/>
          <a:ext cx="11938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7" imgW="368280" imgH="393480" progId="Equation.DSMT4">
                  <p:embed/>
                </p:oleObj>
              </mc:Choice>
              <mc:Fallback>
                <p:oleObj name="Equation" r:id="rId7" imgW="36828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4810125"/>
                        <a:ext cx="119380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541588" y="5192713"/>
          <a:ext cx="1851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11" imgW="571320" imgH="203040" progId="Equation.DSMT4">
                  <p:embed/>
                </p:oleObj>
              </mc:Choice>
              <mc:Fallback>
                <p:oleObj name="Equation" r:id="rId11" imgW="571320" imgH="203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8" y="5192713"/>
                        <a:ext cx="1851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40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 smtClean="0">
                <a:latin typeface="Georgia" panose="02040502050405020303" pitchFamily="18" charset="0"/>
              </a:rPr>
              <a:t>6 </a:t>
            </a:r>
            <a:r>
              <a:rPr lang="en-US" altLang="en-US" dirty="0" smtClean="0">
                <a:latin typeface="Georgia" panose="02040502050405020303" pitchFamily="18" charset="0"/>
              </a:rPr>
              <a:t>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/>
          </p:nvPr>
        </p:nvGraphicFramePr>
        <p:xfrm>
          <a:off x="612775" y="1371600"/>
          <a:ext cx="27590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3" imgW="850680" imgH="419040" progId="Equation.DSMT4">
                  <p:embed/>
                </p:oleObj>
              </mc:Choice>
              <mc:Fallback>
                <p:oleObj name="Equation" r:id="rId3" imgW="850680" imgH="41904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371600"/>
                        <a:ext cx="275907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46088" y="2974975"/>
          <a:ext cx="309086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5" imgW="952200" imgH="469800" progId="Equation.DSMT4">
                  <p:embed/>
                </p:oleObj>
              </mc:Choice>
              <mc:Fallback>
                <p:oleObj name="Equation" r:id="rId5" imgW="952200" imgH="469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2974975"/>
                        <a:ext cx="3090862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1928944" y="3211421"/>
            <a:ext cx="1362073" cy="1199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328738" y="4810125"/>
          <a:ext cx="131603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7" imgW="406080" imgH="393480" progId="Equation.DSMT4">
                  <p:embed/>
                </p:oleObj>
              </mc:Choice>
              <mc:Fallback>
                <p:oleObj name="Equation" r:id="rId7" imgW="40608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4810125"/>
                        <a:ext cx="1316037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2541588" y="5192713"/>
          <a:ext cx="1851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11" imgW="571320" imgH="203040" progId="Equation.DSMT4">
                  <p:embed/>
                </p:oleObj>
              </mc:Choice>
              <mc:Fallback>
                <p:oleObj name="Equation" r:id="rId11" imgW="571320" imgH="203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8" y="5192713"/>
                        <a:ext cx="1851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816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3447"/>
            <a:ext cx="7886700" cy="67831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Georgia" panose="02040502050405020303" pitchFamily="18" charset="0"/>
              </a:rPr>
              <a:t>EX </a:t>
            </a:r>
            <a:r>
              <a:rPr lang="en-US" altLang="en-US" dirty="0">
                <a:latin typeface="Georgia" panose="02040502050405020303" pitchFamily="18" charset="0"/>
              </a:rPr>
              <a:t>7</a:t>
            </a:r>
            <a:r>
              <a:rPr lang="en-US" altLang="en-US" dirty="0" smtClean="0">
                <a:latin typeface="Georgia" panose="02040502050405020303" pitchFamily="18" charset="0"/>
              </a:rPr>
              <a:t> </a:t>
            </a:r>
            <a:r>
              <a:rPr lang="en-US" altLang="en-US" dirty="0" smtClean="0">
                <a:latin typeface="Georgia" panose="02040502050405020303" pitchFamily="18" charset="0"/>
              </a:rPr>
              <a:t>		    		Simplify		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/>
          </p:nvPr>
        </p:nvGraphicFramePr>
        <p:xfrm>
          <a:off x="1199620" y="633046"/>
          <a:ext cx="2306638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3" imgW="711000" imgH="419040" progId="Equation.DSMT4">
                  <p:embed/>
                </p:oleObj>
              </mc:Choice>
              <mc:Fallback>
                <p:oleObj name="Equation" r:id="rId3" imgW="711000" imgH="41904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620" y="633046"/>
                        <a:ext cx="2306638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972608" y="2318971"/>
          <a:ext cx="2760662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5" imgW="850680" imgH="419040" progId="Equation.DSMT4">
                  <p:embed/>
                </p:oleObj>
              </mc:Choice>
              <mc:Fallback>
                <p:oleObj name="Equation" r:id="rId5" imgW="850680" imgH="419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608" y="2318971"/>
                        <a:ext cx="2760662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1199620" y="2318971"/>
            <a:ext cx="1154113" cy="1358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450499" y="3733800"/>
          <a:ext cx="20574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7" imgW="634680" imgH="419040" progId="Equation.DSMT4">
                  <p:embed/>
                </p:oleObj>
              </mc:Choice>
              <mc:Fallback>
                <p:oleObj name="Equation" r:id="rId7" imgW="634680" imgH="419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499" y="3733800"/>
                        <a:ext cx="20574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2750" y="4810125"/>
            <a:ext cx="663575" cy="1724025"/>
            <a:chOff x="6096000" y="2438400"/>
            <a:chExt cx="1371600" cy="3562350"/>
          </a:xfrm>
        </p:grpSpPr>
        <p:pic>
          <p:nvPicPr>
            <p:cNvPr id="5129" name="Picture 9" descr="http://t3.gstatic.com/images?q=tbn:ANd9GcS2ufP_TXS1nJEOyFvD8mFzfx2COS0KbOk0tCQECCFpHYaoVsjQtA:blogs.technet.com/resized-image.ashx/__size/550x0/__key/communityserver-blogs-components-weblogfiles/00-00-00-91-10/6740.StickFigure_5F00_Sunglasses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82" r="45454"/>
            <a:stretch>
              <a:fillRect/>
            </a:stretch>
          </p:blipFill>
          <p:spPr bwMode="auto">
            <a:xfrm>
              <a:off x="6096000" y="2438400"/>
              <a:ext cx="1295400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2" descr="C:\Users\Nathan\AppData\Local\Microsoft\Windows\Temporary Internet Files\Content.IE5\SNZMMZNF\MC900441322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9102">
              <a:off x="7010400" y="3505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243455" y="5488965"/>
          <a:ext cx="18097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11" imgW="558720" imgH="203040" progId="Equation.DSMT4">
                  <p:embed/>
                </p:oleObj>
              </mc:Choice>
              <mc:Fallback>
                <p:oleObj name="Equation" r:id="rId11" imgW="558720" imgH="203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455" y="5488965"/>
                        <a:ext cx="180975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806860" y="5125183"/>
          <a:ext cx="1439863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13" imgW="444240" imgH="393480" progId="Equation.DSMT4">
                  <p:embed/>
                </p:oleObj>
              </mc:Choice>
              <mc:Fallback>
                <p:oleObj name="Equation" r:id="rId13" imgW="444240" imgH="3934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860" y="5125183"/>
                        <a:ext cx="1439863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6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23E3C1F-9200-458C-8936-C3B0A440B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7E2051-5C1B-4DDB-B816-2311BD93F6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8ECF25-47B4-4F80-A98F-CE392B0102A1}">
  <ds:schemaRefs>
    <ds:schemaRef ds:uri="http://schemas.microsoft.com/sharepoint/v3"/>
    <ds:schemaRef ds:uri="16afbebc-ab32-44c2-80b1-4304b545826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2d5b24f-4081-4d28-a220-dd6f6bbe944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105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Office Theme</vt:lpstr>
      <vt:lpstr>Equation</vt:lpstr>
      <vt:lpstr>11.1 Simplifying Rational Expressions</vt:lpstr>
      <vt:lpstr>Simplifying Rational Expressions</vt:lpstr>
      <vt:lpstr>EX 1         Simplify  </vt:lpstr>
      <vt:lpstr>EX 2         Simplify  </vt:lpstr>
      <vt:lpstr>EX 3         Simplify  </vt:lpstr>
      <vt:lpstr>EX 4         Simplify  </vt:lpstr>
      <vt:lpstr>EX 5         Simplify  </vt:lpstr>
      <vt:lpstr>EX 6         Simplify  </vt:lpstr>
      <vt:lpstr>EX 7         Simplify  </vt:lpstr>
      <vt:lpstr>11.2 Multiplying and Dividing Rational Expressions</vt:lpstr>
      <vt:lpstr>Simplifying Rational Expressions</vt:lpstr>
      <vt:lpstr>EX 1    Simplify</vt:lpstr>
      <vt:lpstr>EX 2    Simplify</vt:lpstr>
      <vt:lpstr>EX 3     Simplify</vt:lpstr>
      <vt:lpstr>EX 4    Simplify</vt:lpstr>
      <vt:lpstr>EX 5    Simplify </vt:lpstr>
      <vt:lpstr>EX 6    Simplify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5.4 Factoring</dc:title>
  <dc:creator>garciak</dc:creator>
  <cp:lastModifiedBy>Reaves, Nathan</cp:lastModifiedBy>
  <cp:revision>66</cp:revision>
  <cp:lastPrinted>2020-04-06T16:15:47Z</cp:lastPrinted>
  <dcterms:created xsi:type="dcterms:W3CDTF">2005-11-04T15:49:59Z</dcterms:created>
  <dcterms:modified xsi:type="dcterms:W3CDTF">2020-04-06T16:16:26Z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